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ricolage Grotesque" charset="1" panose="020B0605040402000204"/>
      <p:regular r:id="rId28"/>
    </p:embeddedFont>
    <p:embeddedFont>
      <p:font typeface="Inter Bold" charset="1" panose="020B0802030000000004"/>
      <p:regular r:id="rId29"/>
    </p:embeddedFont>
    <p:embeddedFont>
      <p:font typeface="Bricolage Grotesque Bold" charset="1" panose="020B0605040402000204"/>
      <p:regular r:id="rId30"/>
    </p:embeddedFont>
    <p:embeddedFont>
      <p:font typeface="Anton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4" Target="../media/image13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341477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53379"/>
            <a:ext cx="1440698" cy="585138"/>
          </a:xfrm>
          <a:custGeom>
            <a:avLst/>
            <a:gdLst/>
            <a:ahLst/>
            <a:cxnLst/>
            <a:rect r="r" b="b" t="t" l="l"/>
            <a:pathLst>
              <a:path h="585138" w="1440698">
                <a:moveTo>
                  <a:pt x="0" y="0"/>
                </a:moveTo>
                <a:lnTo>
                  <a:pt x="1440698" y="0"/>
                </a:lnTo>
                <a:lnTo>
                  <a:pt x="1440698" y="585137"/>
                </a:lnTo>
                <a:lnTo>
                  <a:pt x="0" y="58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6246" y="1220597"/>
            <a:ext cx="7630842" cy="30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6"/>
              </a:lnSpc>
            </a:pPr>
            <a:r>
              <a:rPr lang="en-US" sz="2400" spc="-15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School of Information Communication and Technology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222" y="2501774"/>
            <a:ext cx="7696846" cy="40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6"/>
              </a:lnSpc>
            </a:pPr>
            <a:r>
              <a:rPr lang="en-US" b="true" sz="3025" spc="-26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IT4023E - Data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474" y="3030046"/>
            <a:ext cx="5765158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PROJECT REPORT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474" y="6616147"/>
            <a:ext cx="5765158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GROUP 10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2222" y="7673428"/>
            <a:ext cx="2882579" cy="158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Nguyễn Võ Ngọc Khuê</a:t>
            </a:r>
          </a:p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Nguyễn Hoàng Quân</a:t>
            </a:r>
          </a:p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Nguyễn Hải Đăng</a:t>
            </a:r>
          </a:p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Phan Minh Hòa</a:t>
            </a:r>
          </a:p>
          <a:p>
            <a:pPr algn="l" marL="0" indent="0" lvl="0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Nguyễn Tiến Đạt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6335" y="7673428"/>
            <a:ext cx="1835980" cy="158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20225504</a:t>
            </a:r>
          </a:p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20225519</a:t>
            </a:r>
          </a:p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20225478</a:t>
            </a:r>
          </a:p>
          <a:p>
            <a:pPr algn="l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20225495</a:t>
            </a:r>
          </a:p>
          <a:p>
            <a:pPr algn="l" marL="0" indent="0" lvl="0">
              <a:lnSpc>
                <a:spcPts val="2507"/>
              </a:lnSpc>
            </a:pPr>
            <a:r>
              <a:rPr lang="en-US" sz="2300" spc="-14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20225481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2222" y="7296159"/>
            <a:ext cx="1000764" cy="35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0"/>
              </a:lnSpc>
            </a:pPr>
            <a:r>
              <a:rPr lang="en-US" b="true" sz="2625" spc="-22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56335" y="7296159"/>
            <a:ext cx="1835980" cy="35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0"/>
              </a:lnSpc>
            </a:pPr>
            <a:r>
              <a:rPr lang="en-US" b="true" sz="2625" spc="-22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Student 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222" y="3893054"/>
            <a:ext cx="14844337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12000" spc="-1404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IMDB MOVIE ANALYSIS DASHBOARD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8651" y="5554703"/>
            <a:ext cx="15210697" cy="3533798"/>
          </a:xfrm>
          <a:custGeom>
            <a:avLst/>
            <a:gdLst/>
            <a:ahLst/>
            <a:cxnLst/>
            <a:rect r="r" b="b" t="t" l="l"/>
            <a:pathLst>
              <a:path h="3533798" w="15210697">
                <a:moveTo>
                  <a:pt x="0" y="0"/>
                </a:moveTo>
                <a:lnTo>
                  <a:pt x="15210698" y="0"/>
                </a:lnTo>
                <a:lnTo>
                  <a:pt x="15210698" y="3533799"/>
                </a:lnTo>
                <a:lnTo>
                  <a:pt x="0" y="3533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98" y="3252339"/>
            <a:ext cx="16005010" cy="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area chart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visualizes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total box office revenue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movies released from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1915 to 2022: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098" y="4992061"/>
            <a:ext cx="15807030" cy="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rful tool 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 un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 how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film industry's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financial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ape has evolved across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eca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9430" y="3598226"/>
            <a:ext cx="14849139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Highlights the long-term growth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the film industry,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with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notabl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urge starting in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1980s.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Clearly illustrates the impact of external events,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uch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as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sharp decline in 2020,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likely caused by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COVID-19 pandemic.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valuabl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industry trends,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market expansion,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peak revenue periods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tim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311" y="2578319"/>
            <a:ext cx="5078181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Box Office Revenue Over Time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23296" y="3125842"/>
            <a:ext cx="8461165" cy="4689069"/>
          </a:xfrm>
          <a:custGeom>
            <a:avLst/>
            <a:gdLst/>
            <a:ahLst/>
            <a:cxnLst/>
            <a:rect r="r" b="b" t="t" l="l"/>
            <a:pathLst>
              <a:path h="4689069" w="8461165">
                <a:moveTo>
                  <a:pt x="0" y="0"/>
                </a:moveTo>
                <a:lnTo>
                  <a:pt x="8461165" y="0"/>
                </a:lnTo>
                <a:lnTo>
                  <a:pt x="8461165" y="4689070"/>
                </a:lnTo>
                <a:lnTo>
                  <a:pt x="0" y="468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98" y="3252339"/>
            <a:ext cx="8020902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stacked area chart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ispl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ays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distribution of movies by certification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across each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decade from 1910 to 2020: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098" y="6440126"/>
            <a:ext cx="8020902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sualization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offers a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compe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lling look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 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evolution of film ratings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their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flue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pro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duction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 distribution patterns over mor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 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tury.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2421" y="4284158"/>
            <a:ext cx="7471579" cy="206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Effect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illustrates how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popularity and usage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 different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certifications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(e.g., G, PG, PG-13, R) 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shifted over time.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Highlights key trends in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content regulation, audience targeting,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industry preferences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throughout differ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 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311" y="2578319"/>
            <a:ext cx="6202495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Certification Trends Over Time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68574" y="3077195"/>
            <a:ext cx="7989524" cy="4640973"/>
          </a:xfrm>
          <a:custGeom>
            <a:avLst/>
            <a:gdLst/>
            <a:ahLst/>
            <a:cxnLst/>
            <a:rect r="r" b="b" t="t" l="l"/>
            <a:pathLst>
              <a:path h="4640973" w="7989524">
                <a:moveTo>
                  <a:pt x="0" y="0"/>
                </a:moveTo>
                <a:lnTo>
                  <a:pt x="7989524" y="0"/>
                </a:lnTo>
                <a:lnTo>
                  <a:pt x="7989524" y="4640973"/>
                </a:lnTo>
                <a:lnTo>
                  <a:pt x="0" y="4640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98" y="3252339"/>
            <a:ext cx="8494756" cy="68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combined bar and line chart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visualize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hip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etw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IMDb ratings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metric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098" y="5411228"/>
            <a:ext cx="8494756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ual-axis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design allows users to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analyze how movie frequency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financial performance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va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ry ac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ffere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IMD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erns such as: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098" y="7474866"/>
            <a:ext cx="8494756" cy="68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It prov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 a 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vie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how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audience perception (ratings)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ns with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box office success.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2421" y="3941192"/>
            <a:ext cx="7945432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Blue bars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represent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number of movies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for each rating value.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pink line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shows the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average gross revenue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associated with each rating.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2421" y="6443047"/>
            <a:ext cx="7945432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Whether higher-rated movies tend to generate more revenue.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most common rating ranges in the dataset.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311" y="2578319"/>
            <a:ext cx="6359426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Count vs. Gross by IMDb Rating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098" y="3252339"/>
            <a:ext cx="8494756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chart illustrate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distribution of movies by duration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(in minut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es), showi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 how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ny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tle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all wi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differ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ent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duration ranges.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98" y="6345309"/>
            <a:ext cx="8686858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vis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ualization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effectively reve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 duration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ds - su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typical length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 fil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 -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 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lps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identif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outliers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or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shifts in production norms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tim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2421" y="4379408"/>
            <a:ext cx="7945432" cy="171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Utilizes 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filled line plot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 highlight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spread and concentration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movie lengths.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shaded area under the curve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enhances visual clarity, making it easy to identify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peak ranges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compare frequencies across lengths.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4311" y="2578319"/>
            <a:ext cx="4633020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Duration Distribution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05328" y="3134506"/>
            <a:ext cx="7750984" cy="4749779"/>
          </a:xfrm>
          <a:custGeom>
            <a:avLst/>
            <a:gdLst/>
            <a:ahLst/>
            <a:cxnLst/>
            <a:rect r="r" b="b" t="t" l="l"/>
            <a:pathLst>
              <a:path h="4749779" w="7750984">
                <a:moveTo>
                  <a:pt x="0" y="0"/>
                </a:moveTo>
                <a:lnTo>
                  <a:pt x="7750984" y="0"/>
                </a:lnTo>
                <a:lnTo>
                  <a:pt x="7750984" y="4749779"/>
                </a:lnTo>
                <a:lnTo>
                  <a:pt x="0" y="4749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422" t="-205902" r="-48503" b="-8302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09974" y="1028700"/>
            <a:ext cx="1958338" cy="8229600"/>
          </a:xfrm>
          <a:custGeom>
            <a:avLst/>
            <a:gdLst/>
            <a:ahLst/>
            <a:cxnLst/>
            <a:rect r="r" b="b" t="t" l="l"/>
            <a:pathLst>
              <a:path h="8229600" w="1958338">
                <a:moveTo>
                  <a:pt x="0" y="0"/>
                </a:moveTo>
                <a:lnTo>
                  <a:pt x="1958338" y="0"/>
                </a:lnTo>
                <a:lnTo>
                  <a:pt x="1958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0139" t="0" r="-1027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3098" y="3252339"/>
            <a:ext cx="12042252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right panel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da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shbo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ances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user experience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 exploration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through intui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ive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navigation controls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interactive filters.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Page Navigation: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098" y="6332328"/>
            <a:ext cx="12042252" cy="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Filters: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0547" y="4627124"/>
            <a:ext cx="11574802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Main Page: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Returns 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primary da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shbo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view, providing overall insights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key me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trics.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Best/Worst Films: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Switches to a detailed view showc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asing the highest and lowest rated, grossing,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vo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ted movies.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0547" y="6678215"/>
            <a:ext cx="11574802" cy="206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Release Year: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slider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or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numeric input fields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 filter movies by their release years (from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1915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2022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).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Certification: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dropdown menu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lets users filter movies based on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audience rating categories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(e.g., G, PG, PG-13, R).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Another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dropdown filter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allows users to narrow results by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such as Action, Comedy, Drama, and more.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311" y="2578319"/>
            <a:ext cx="1890448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Filter Panel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5069" y="2644994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023988" y="6938421"/>
            <a:ext cx="2187144" cy="170597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29756"/>
            <a:ext cx="5196993" cy="41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When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 filter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is set to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"Comedy",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entire dashboard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dynamically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updates to reflect data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specific to Comedy movies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only.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All metrics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graphs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across the page become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focused on Comedy films,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allowing for more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targeted analysis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trends, performance, and characteristics within this specific genre.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4311" y="2578319"/>
            <a:ext cx="4064331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Filter Panel  -  Interaction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4417" y="2612339"/>
            <a:ext cx="13091363" cy="7331163"/>
          </a:xfrm>
          <a:custGeom>
            <a:avLst/>
            <a:gdLst/>
            <a:ahLst/>
            <a:cxnLst/>
            <a:rect r="r" b="b" t="t" l="l"/>
            <a:pathLst>
              <a:path h="7331163" w="13091363">
                <a:moveTo>
                  <a:pt x="0" y="0"/>
                </a:moveTo>
                <a:lnTo>
                  <a:pt x="13091364" y="0"/>
                </a:lnTo>
                <a:lnTo>
                  <a:pt x="13091364" y="7331163"/>
                </a:lnTo>
                <a:lnTo>
                  <a:pt x="0" y="7331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93751"/>
            <a:ext cx="16230600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4883" y="1940547"/>
            <a:ext cx="3030432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Best/Worst Films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7458" y="1787557"/>
            <a:ext cx="4508507" cy="7781632"/>
          </a:xfrm>
          <a:custGeom>
            <a:avLst/>
            <a:gdLst/>
            <a:ahLst/>
            <a:cxnLst/>
            <a:rect r="r" b="b" t="t" l="l"/>
            <a:pathLst>
              <a:path h="7781632" w="4508507">
                <a:moveTo>
                  <a:pt x="0" y="0"/>
                </a:moveTo>
                <a:lnTo>
                  <a:pt x="4508508" y="0"/>
                </a:lnTo>
                <a:lnTo>
                  <a:pt x="4508508" y="7781633"/>
                </a:lnTo>
                <a:lnTo>
                  <a:pt x="0" y="7781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98" y="3252339"/>
            <a:ext cx="9596144" cy="68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table format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is used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p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names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alo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ngsid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their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precise numerical ratings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bli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098" y="5332487"/>
            <a:ext cx="8686858" cy="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enhanc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usability and interaction: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2421" y="4036442"/>
            <a:ext cx="7945432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Easily compare individual values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across films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Quickly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top-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or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low-rated entries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ew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structured, readable format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2421" y="5773624"/>
            <a:ext cx="8713843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Selected or active rows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are marked with a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simple blue highlight,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familiar visual cue that improves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readability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helps users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track their selections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in larger datasets.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311" y="2578319"/>
            <a:ext cx="3403369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Ratings Table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098" y="5754194"/>
            <a:ext cx="8686858" cy="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enhanc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visual impact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readability: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2421" y="4036442"/>
            <a:ext cx="7727716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Comparing magnitudes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across movie titles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uring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longer titles fit cleanly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along the y-axis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Making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value differences easily interpretable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through bar length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738" y="6214381"/>
            <a:ext cx="7471579" cy="171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gradient color scheme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is applied, where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darker shades indicate higher values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lighter shades represent lower values.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gradient helps users quickly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grasp rankings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value intensity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at a glance.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25480" y="2644994"/>
            <a:ext cx="8147816" cy="6466063"/>
          </a:xfrm>
          <a:custGeom>
            <a:avLst/>
            <a:gdLst/>
            <a:ahLst/>
            <a:cxnLst/>
            <a:rect r="r" b="b" t="t" l="l"/>
            <a:pathLst>
              <a:path h="6466063" w="8147816">
                <a:moveTo>
                  <a:pt x="0" y="0"/>
                </a:moveTo>
                <a:lnTo>
                  <a:pt x="8147816" y="0"/>
                </a:lnTo>
                <a:lnTo>
                  <a:pt x="8147816" y="6466063"/>
                </a:lnTo>
                <a:lnTo>
                  <a:pt x="0" y="6466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696" t="-19649" r="-25056" b="-8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3098" y="3252339"/>
            <a:ext cx="8686858" cy="68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Horizontal bar charts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are used 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or the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"Movie by Gross"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"Movie by Vote"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.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is id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 for: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3985" y="2578319"/>
            <a:ext cx="4884747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Movies by Gross &amp; Votes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92627" y="2546415"/>
            <a:ext cx="11288452" cy="6356958"/>
          </a:xfrm>
          <a:custGeom>
            <a:avLst/>
            <a:gdLst/>
            <a:ahLst/>
            <a:cxnLst/>
            <a:rect r="r" b="b" t="t" l="l"/>
            <a:pathLst>
              <a:path h="6356958" w="11288452">
                <a:moveTo>
                  <a:pt x="0" y="0"/>
                </a:moveTo>
                <a:lnTo>
                  <a:pt x="11288452" y="0"/>
                </a:lnTo>
                <a:lnTo>
                  <a:pt x="112884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43187" y="6208431"/>
            <a:ext cx="1637892" cy="12775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43187" y="7130524"/>
            <a:ext cx="1637892" cy="12775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9756"/>
            <a:ext cx="5348159" cy="446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When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Certification filter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is set to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 filter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is set to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Drama,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dashboard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dynamically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updates to show data that only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rta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PG-rated Drama movies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fi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bina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on enables use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focus their analysis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on a more speci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films,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offering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clearer comparisons and deeper insights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within the chosen criteria.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311" y="2578319"/>
            <a:ext cx="4064331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Filter Panel  -  Interaction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2010" y="4274521"/>
            <a:ext cx="6923981" cy="156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1. INTRODUCTION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363867">
            <a:off x="12456905" y="-5190002"/>
            <a:ext cx="14515233" cy="10723128"/>
          </a:xfrm>
          <a:custGeom>
            <a:avLst/>
            <a:gdLst/>
            <a:ahLst/>
            <a:cxnLst/>
            <a:rect r="r" b="b" t="t" l="l"/>
            <a:pathLst>
              <a:path h="10723128" w="14515233">
                <a:moveTo>
                  <a:pt x="0" y="0"/>
                </a:moveTo>
                <a:lnTo>
                  <a:pt x="14515233" y="0"/>
                </a:lnTo>
                <a:lnTo>
                  <a:pt x="14515233" y="10723128"/>
                </a:lnTo>
                <a:lnTo>
                  <a:pt x="0" y="1072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363867">
            <a:off x="-3842529" y="-6220516"/>
            <a:ext cx="11446201" cy="8455881"/>
          </a:xfrm>
          <a:custGeom>
            <a:avLst/>
            <a:gdLst/>
            <a:ahLst/>
            <a:cxnLst/>
            <a:rect r="r" b="b" t="t" l="l"/>
            <a:pathLst>
              <a:path h="8455881" w="11446201">
                <a:moveTo>
                  <a:pt x="0" y="0"/>
                </a:moveTo>
                <a:lnTo>
                  <a:pt x="11446202" y="0"/>
                </a:lnTo>
                <a:lnTo>
                  <a:pt x="11446202" y="8455881"/>
                </a:lnTo>
                <a:lnTo>
                  <a:pt x="0" y="845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5716" y="7177088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0571" y="4274521"/>
            <a:ext cx="6346859" cy="156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3. 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363867">
            <a:off x="12456905" y="-5190002"/>
            <a:ext cx="14515233" cy="10723128"/>
          </a:xfrm>
          <a:custGeom>
            <a:avLst/>
            <a:gdLst/>
            <a:ahLst/>
            <a:cxnLst/>
            <a:rect r="r" b="b" t="t" l="l"/>
            <a:pathLst>
              <a:path h="10723128" w="14515233">
                <a:moveTo>
                  <a:pt x="0" y="0"/>
                </a:moveTo>
                <a:lnTo>
                  <a:pt x="14515233" y="0"/>
                </a:lnTo>
                <a:lnTo>
                  <a:pt x="14515233" y="10723128"/>
                </a:lnTo>
                <a:lnTo>
                  <a:pt x="0" y="1072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363867">
            <a:off x="-3842529" y="-6220516"/>
            <a:ext cx="11446201" cy="8455881"/>
          </a:xfrm>
          <a:custGeom>
            <a:avLst/>
            <a:gdLst/>
            <a:ahLst/>
            <a:cxnLst/>
            <a:rect r="r" b="b" t="t" l="l"/>
            <a:pathLst>
              <a:path h="8455881" w="11446201">
                <a:moveTo>
                  <a:pt x="0" y="0"/>
                </a:moveTo>
                <a:lnTo>
                  <a:pt x="11446202" y="0"/>
                </a:lnTo>
                <a:lnTo>
                  <a:pt x="11446202" y="8455881"/>
                </a:lnTo>
                <a:lnTo>
                  <a:pt x="0" y="845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5716" y="7177088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0868" y="302456"/>
            <a:ext cx="10881816" cy="10881816"/>
          </a:xfrm>
          <a:custGeom>
            <a:avLst/>
            <a:gdLst/>
            <a:ahLst/>
            <a:cxnLst/>
            <a:rect r="r" b="b" t="t" l="l"/>
            <a:pathLst>
              <a:path h="10881816" w="10881816">
                <a:moveTo>
                  <a:pt x="0" y="0"/>
                </a:moveTo>
                <a:lnTo>
                  <a:pt x="10881816" y="0"/>
                </a:lnTo>
                <a:lnTo>
                  <a:pt x="10881816" y="10881816"/>
                </a:lnTo>
                <a:lnTo>
                  <a:pt x="0" y="1088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3. 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089" y="3064076"/>
            <a:ext cx="8998268" cy="68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dashboard provi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clea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 and interact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 key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ovie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ata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om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1915 to 2022,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covering: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089" y="6577114"/>
            <a:ext cx="8742131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intuitiv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filters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for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year, certification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users can eas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xplo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data b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sed on their 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terests.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ashboard presents 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ovie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nsi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ghts in 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clear, organized,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visually engaging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way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8977" y="3752930"/>
            <a:ext cx="8204243" cy="240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Total movies, gross revenue,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average ratings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Trends in box office performance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rating-to-revenue relationships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Distribution of genres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certifications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over time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ights into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lengths, rating scores,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voting patterns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 and bottom performers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in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rating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revenue, and vote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9924" y="2324953"/>
            <a:ext cx="1889349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Notes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6067" y="4652047"/>
            <a:ext cx="11215866" cy="147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78"/>
              </a:lnSpc>
            </a:pPr>
            <a:r>
              <a:rPr lang="en-US" b="true" sz="12972" spc="-713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305509" y="-5727381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7326" y="289649"/>
            <a:ext cx="10881816" cy="10881816"/>
          </a:xfrm>
          <a:custGeom>
            <a:avLst/>
            <a:gdLst/>
            <a:ahLst/>
            <a:cxnLst/>
            <a:rect r="r" b="b" t="t" l="l"/>
            <a:pathLst>
              <a:path h="10881816" w="10881816">
                <a:moveTo>
                  <a:pt x="0" y="0"/>
                </a:moveTo>
                <a:lnTo>
                  <a:pt x="10881817" y="0"/>
                </a:lnTo>
                <a:lnTo>
                  <a:pt x="10881817" y="10881817"/>
                </a:lnTo>
                <a:lnTo>
                  <a:pt x="0" y="10881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1.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089" y="3300240"/>
            <a:ext cx="7922493" cy="377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film industry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has produced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thousands of movies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over the past century.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such 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large volume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data, it becomes increasingly important to analyze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trends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patterns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across different dimensions such as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release year, rating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audience response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.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Understanding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performance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over time can help filmmakers, analysts, and audiences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make better decisions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or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discover valuable insights.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4311" y="2578319"/>
            <a:ext cx="1889349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Scenario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7326" y="289649"/>
            <a:ext cx="10881816" cy="10881816"/>
          </a:xfrm>
          <a:custGeom>
            <a:avLst/>
            <a:gdLst/>
            <a:ahLst/>
            <a:cxnLst/>
            <a:rect r="r" b="b" t="t" l="l"/>
            <a:pathLst>
              <a:path h="10881816" w="10881816">
                <a:moveTo>
                  <a:pt x="0" y="0"/>
                </a:moveTo>
                <a:lnTo>
                  <a:pt x="10881817" y="0"/>
                </a:lnTo>
                <a:lnTo>
                  <a:pt x="10881817" y="10881817"/>
                </a:lnTo>
                <a:lnTo>
                  <a:pt x="0" y="10881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1.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089" y="3300240"/>
            <a:ext cx="7922493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Prov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clear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interactive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ovie data from 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wide range of sources.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xplore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metrics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such as: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089" y="6466140"/>
            <a:ext cx="8112157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Highlight th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best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worst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performing films </a:t>
            </a:r>
          </a:p>
          <a:p>
            <a:pPr algn="l">
              <a:lnSpc>
                <a:spcPts val="2737"/>
              </a:lnSpc>
            </a:pP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nable users to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filter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analyze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ata, all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 for 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personalized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flexible exploration experience.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0979" y="4675025"/>
            <a:ext cx="7922493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Total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gross revenue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 tim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 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ratings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audience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votes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by decade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Performance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by genr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certification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Distribution of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movie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durations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ratings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311" y="2578319"/>
            <a:ext cx="1889349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Objective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7326" y="289649"/>
            <a:ext cx="10881816" cy="10881816"/>
          </a:xfrm>
          <a:custGeom>
            <a:avLst/>
            <a:gdLst/>
            <a:ahLst/>
            <a:cxnLst/>
            <a:rect r="r" b="b" t="t" l="l"/>
            <a:pathLst>
              <a:path h="10881816" w="10881816">
                <a:moveTo>
                  <a:pt x="0" y="0"/>
                </a:moveTo>
                <a:lnTo>
                  <a:pt x="10881817" y="0"/>
                </a:lnTo>
                <a:lnTo>
                  <a:pt x="10881817" y="10881817"/>
                </a:lnTo>
                <a:lnTo>
                  <a:pt x="0" y="10881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1.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089" y="3300240"/>
            <a:ext cx="7922493" cy="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IMDb Movies Dataset (1915–2020)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257" y="3646127"/>
            <a:ext cx="8112157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datas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compris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7,000 movies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from IMDb, spanning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over a century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(1915–2020). It contain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 following key attributes for each movie: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2773" y="4744621"/>
            <a:ext cx="8112157" cy="308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Title: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Name of the movie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Release Year: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ear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the movie was released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Genre: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One or multiple genres assigned to the 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vie (e.g.,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rama,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Comedy)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Certification: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Audience suitability rating (e.g., PG, R)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Duration: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Runtime of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 movie (in minutes)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IMDb Rating: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Average rating based on user reviews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Number of Votes: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Total votes received on IMDb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Gross Revenue: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Box office earnings (usually in USD)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311" y="2578319"/>
            <a:ext cx="1889349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704" y="4274521"/>
            <a:ext cx="8010591" cy="156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2. THE DASHBOARD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363867">
            <a:off x="12456905" y="-5190002"/>
            <a:ext cx="14515233" cy="10723128"/>
          </a:xfrm>
          <a:custGeom>
            <a:avLst/>
            <a:gdLst/>
            <a:ahLst/>
            <a:cxnLst/>
            <a:rect r="r" b="b" t="t" l="l"/>
            <a:pathLst>
              <a:path h="10723128" w="14515233">
                <a:moveTo>
                  <a:pt x="0" y="0"/>
                </a:moveTo>
                <a:lnTo>
                  <a:pt x="14515233" y="0"/>
                </a:lnTo>
                <a:lnTo>
                  <a:pt x="14515233" y="10723128"/>
                </a:lnTo>
                <a:lnTo>
                  <a:pt x="0" y="10723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363867">
            <a:off x="-3842529" y="-6220516"/>
            <a:ext cx="11446201" cy="8455881"/>
          </a:xfrm>
          <a:custGeom>
            <a:avLst/>
            <a:gdLst/>
            <a:ahLst/>
            <a:cxnLst/>
            <a:rect r="r" b="b" t="t" l="l"/>
            <a:pathLst>
              <a:path h="8455881" w="11446201">
                <a:moveTo>
                  <a:pt x="0" y="0"/>
                </a:moveTo>
                <a:lnTo>
                  <a:pt x="11446202" y="0"/>
                </a:lnTo>
                <a:lnTo>
                  <a:pt x="11446202" y="8455881"/>
                </a:lnTo>
                <a:lnTo>
                  <a:pt x="0" y="845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55716" y="7177088"/>
            <a:ext cx="11139898" cy="8229600"/>
          </a:xfrm>
          <a:custGeom>
            <a:avLst/>
            <a:gdLst/>
            <a:ahLst/>
            <a:cxnLst/>
            <a:rect r="r" b="b" t="t" l="l"/>
            <a:pathLst>
              <a:path h="8229600" w="11139898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4417" y="2612339"/>
            <a:ext cx="13099166" cy="7270037"/>
          </a:xfrm>
          <a:custGeom>
            <a:avLst/>
            <a:gdLst/>
            <a:ahLst/>
            <a:cxnLst/>
            <a:rect r="r" b="b" t="t" l="l"/>
            <a:pathLst>
              <a:path h="7270037" w="13099166">
                <a:moveTo>
                  <a:pt x="0" y="0"/>
                </a:moveTo>
                <a:lnTo>
                  <a:pt x="13099166" y="0"/>
                </a:lnTo>
                <a:lnTo>
                  <a:pt x="13099166" y="7270037"/>
                </a:lnTo>
                <a:lnTo>
                  <a:pt x="0" y="7270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93751"/>
            <a:ext cx="16230600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81914" y="1929778"/>
            <a:ext cx="2124172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Main Page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098" y="3252339"/>
            <a:ext cx="8661481" cy="68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These two KPI cards pr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high-level summary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 movie dataset: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98" y="5792294"/>
            <a:ext cx="8661481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Together, these cards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establish the foundation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of 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dashboard by off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ers an 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mm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edi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 unde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standing of both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data volume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the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financial scale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before exploring more detailed insights and visualizations.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2421" y="4007867"/>
            <a:ext cx="8112157" cy="171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Total Movies: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Represents the number of movies in the dataset (7,000 titles).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Total Gross Revenue: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Summarizes the cumulative box office earnings, giving an economic context to the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4311" y="2578319"/>
            <a:ext cx="1683081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KPI Cards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509048" y="3252339"/>
            <a:ext cx="6750252" cy="4038470"/>
          </a:xfrm>
          <a:custGeom>
            <a:avLst/>
            <a:gdLst/>
            <a:ahLst/>
            <a:cxnLst/>
            <a:rect r="r" b="b" t="t" l="l"/>
            <a:pathLst>
              <a:path h="4038470" w="6750252">
                <a:moveTo>
                  <a:pt x="0" y="0"/>
                </a:moveTo>
                <a:lnTo>
                  <a:pt x="6750252" y="0"/>
                </a:lnTo>
                <a:lnTo>
                  <a:pt x="6750252" y="4038469"/>
                </a:lnTo>
                <a:lnTo>
                  <a:pt x="0" y="4038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4392" b="-28442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84398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9220840" y="0"/>
                </a:moveTo>
                <a:lnTo>
                  <a:pt x="0" y="0"/>
                </a:lnTo>
                <a:lnTo>
                  <a:pt x="0" y="8229600"/>
                </a:lnTo>
                <a:lnTo>
                  <a:pt x="9220840" y="8229600"/>
                </a:lnTo>
                <a:lnTo>
                  <a:pt x="922084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1141" y="-4649614"/>
            <a:ext cx="9220840" cy="8229600"/>
          </a:xfrm>
          <a:custGeom>
            <a:avLst/>
            <a:gdLst/>
            <a:ahLst/>
            <a:cxnLst/>
            <a:rect r="r" b="b" t="t" l="l"/>
            <a:pathLst>
              <a:path h="8229600" w="922084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3072" y="2324377"/>
            <a:ext cx="3834782" cy="6935834"/>
          </a:xfrm>
          <a:custGeom>
            <a:avLst/>
            <a:gdLst/>
            <a:ahLst/>
            <a:cxnLst/>
            <a:rect r="r" b="b" t="t" l="l"/>
            <a:pathLst>
              <a:path h="6935834" w="3834782">
                <a:moveTo>
                  <a:pt x="0" y="0"/>
                </a:moveTo>
                <a:lnTo>
                  <a:pt x="3834782" y="0"/>
                </a:lnTo>
                <a:lnTo>
                  <a:pt x="3834782" y="6935834"/>
                </a:lnTo>
                <a:lnTo>
                  <a:pt x="0" y="693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397854" y="2322466"/>
            <a:ext cx="3934016" cy="6935834"/>
            <a:chOff x="0" y="0"/>
            <a:chExt cx="5245355" cy="9247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28646"/>
              <a:ext cx="5245355" cy="9119133"/>
            </a:xfrm>
            <a:custGeom>
              <a:avLst/>
              <a:gdLst/>
              <a:ahLst/>
              <a:cxnLst/>
              <a:rect r="r" b="b" t="t" l="l"/>
              <a:pathLst>
                <a:path h="9119133" w="5245355">
                  <a:moveTo>
                    <a:pt x="0" y="0"/>
                  </a:moveTo>
                  <a:lnTo>
                    <a:pt x="5245355" y="0"/>
                  </a:lnTo>
                  <a:lnTo>
                    <a:pt x="5245355" y="9119133"/>
                  </a:lnTo>
                  <a:lnTo>
                    <a:pt x="0" y="911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5355" cy="171416"/>
            </a:xfrm>
            <a:custGeom>
              <a:avLst/>
              <a:gdLst/>
              <a:ahLst/>
              <a:cxnLst/>
              <a:rect r="r" b="b" t="t" l="l"/>
              <a:pathLst>
                <a:path h="171416" w="5245355">
                  <a:moveTo>
                    <a:pt x="0" y="0"/>
                  </a:moveTo>
                  <a:lnTo>
                    <a:pt x="5245355" y="0"/>
                  </a:lnTo>
                  <a:lnTo>
                    <a:pt x="5245355" y="171416"/>
                  </a:lnTo>
                  <a:lnTo>
                    <a:pt x="0" y="171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609936" r="0" b="-260993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400175"/>
            <a:ext cx="14844337" cy="114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9"/>
              </a:lnSpc>
            </a:pPr>
            <a:r>
              <a:rPr lang="en-US" b="true" sz="9999" spc="-1169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2. THE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3098" y="3252339"/>
            <a:ext cx="8020902" cy="103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component offers an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inter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act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ve to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betwe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two key metrics: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Average IMDb Rating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Average Gross Revenue.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098" y="6687842"/>
            <a:ext cx="8020902" cy="137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This d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emp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ow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ers to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compare audience appreciation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(vi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erag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ratings) with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financial performance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(via average gross revenue) across both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certification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and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categories.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2421" y="4284158"/>
            <a:ext cx="7471579" cy="240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Users can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switch views 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using the toggle buttons at the top of the component.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donut chart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visualizes the selected metric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(Rating or Gross)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segmented by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Movie Certification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(e.g., PG, R).</a:t>
            </a:r>
          </a:p>
          <a:p>
            <a:pPr algn="l" marL="496571" indent="-248285" lvl="1">
              <a:lnSpc>
                <a:spcPts val="2737"/>
              </a:lnSpc>
              <a:buFont typeface="Arial"/>
              <a:buChar char="•"/>
            </a:pP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bar chart</a:t>
            </a:r>
            <a:r>
              <a:rPr lang="en-US" sz="2300">
                <a:solidFill>
                  <a:srgbClr val="14141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displays the selected metric broken down by </a:t>
            </a:r>
            <a:r>
              <a:rPr lang="en-US" b="true" sz="2300">
                <a:solidFill>
                  <a:srgbClr val="14141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Genre.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311" y="2578319"/>
            <a:ext cx="6580849" cy="55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  <a:spcBef>
                <a:spcPct val="0"/>
              </a:spcBef>
            </a:pPr>
            <a:r>
              <a:rPr lang="en-US" b="true" sz="3227" spc="-264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Interactive Rating vs Gross Component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DAGo1QTCPvE</dc:identifier>
  <dcterms:modified xsi:type="dcterms:W3CDTF">2011-08-01T06:04:30Z</dcterms:modified>
  <cp:revision>1</cp:revision>
  <dc:title>IT4023E - Data Visualization</dc:title>
</cp:coreProperties>
</file>